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379" r:id="rId2"/>
    <p:sldId id="263" r:id="rId3"/>
    <p:sldId id="350" r:id="rId4"/>
    <p:sldId id="375" r:id="rId5"/>
    <p:sldId id="346" r:id="rId6"/>
    <p:sldId id="349" r:id="rId7"/>
    <p:sldId id="390" r:id="rId8"/>
    <p:sldId id="303" r:id="rId9"/>
    <p:sldId id="264" r:id="rId10"/>
    <p:sldId id="265" r:id="rId11"/>
    <p:sldId id="257" r:id="rId12"/>
    <p:sldId id="258" r:id="rId13"/>
    <p:sldId id="359" r:id="rId14"/>
    <p:sldId id="304" r:id="rId15"/>
    <p:sldId id="273" r:id="rId16"/>
    <p:sldId id="384" r:id="rId17"/>
    <p:sldId id="381" r:id="rId18"/>
    <p:sldId id="335" r:id="rId19"/>
    <p:sldId id="278" r:id="rId20"/>
    <p:sldId id="279" r:id="rId21"/>
    <p:sldId id="327" r:id="rId22"/>
    <p:sldId id="322" r:id="rId23"/>
    <p:sldId id="280" r:id="rId24"/>
    <p:sldId id="283" r:id="rId25"/>
    <p:sldId id="284" r:id="rId26"/>
    <p:sldId id="285" r:id="rId27"/>
    <p:sldId id="363" r:id="rId28"/>
    <p:sldId id="286" r:id="rId29"/>
    <p:sldId id="287" r:id="rId30"/>
    <p:sldId id="299" r:id="rId31"/>
    <p:sldId id="282" r:id="rId32"/>
    <p:sldId id="295" r:id="rId33"/>
    <p:sldId id="266" r:id="rId34"/>
    <p:sldId id="288" r:id="rId35"/>
    <p:sldId id="256" r:id="rId36"/>
    <p:sldId id="321" r:id="rId37"/>
    <p:sldId id="262" r:id="rId38"/>
    <p:sldId id="324" r:id="rId39"/>
    <p:sldId id="323" r:id="rId40"/>
    <p:sldId id="372" r:id="rId41"/>
    <p:sldId id="298" r:id="rId42"/>
    <p:sldId id="259" r:id="rId43"/>
    <p:sldId id="260" r:id="rId44"/>
    <p:sldId id="376" r:id="rId45"/>
    <p:sldId id="378" r:id="rId46"/>
    <p:sldId id="325" r:id="rId47"/>
    <p:sldId id="380" r:id="rId48"/>
    <p:sldId id="292" r:id="rId49"/>
    <p:sldId id="267" r:id="rId50"/>
    <p:sldId id="269" r:id="rId51"/>
    <p:sldId id="392" r:id="rId52"/>
    <p:sldId id="386" r:id="rId53"/>
    <p:sldId id="397" r:id="rId54"/>
    <p:sldId id="373" r:id="rId55"/>
    <p:sldId id="274" r:id="rId56"/>
    <p:sldId id="275" r:id="rId57"/>
    <p:sldId id="326" r:id="rId58"/>
    <p:sldId id="291" r:id="rId59"/>
    <p:sldId id="290" r:id="rId60"/>
    <p:sldId id="276" r:id="rId61"/>
    <p:sldId id="277" r:id="rId62"/>
    <p:sldId id="289" r:id="rId63"/>
    <p:sldId id="293" r:id="rId64"/>
    <p:sldId id="300" r:id="rId65"/>
    <p:sldId id="270" r:id="rId66"/>
    <p:sldId id="271" r:id="rId67"/>
    <p:sldId id="272" r:id="rId68"/>
    <p:sldId id="301" r:id="rId69"/>
    <p:sldId id="317" r:id="rId70"/>
    <p:sldId id="316" r:id="rId71"/>
    <p:sldId id="315" r:id="rId72"/>
    <p:sldId id="318" r:id="rId73"/>
    <p:sldId id="319" r:id="rId74"/>
    <p:sldId id="302" r:id="rId75"/>
    <p:sldId id="320" r:id="rId76"/>
    <p:sldId id="268" r:id="rId77"/>
    <p:sldId id="336" r:id="rId78"/>
    <p:sldId id="368" r:id="rId79"/>
    <p:sldId id="366" r:id="rId80"/>
    <p:sldId id="365" r:id="rId81"/>
    <p:sldId id="377" r:id="rId82"/>
    <p:sldId id="389" r:id="rId83"/>
    <p:sldId id="388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03" autoAdjust="0"/>
    <p:restoredTop sz="83010" autoAdjust="0"/>
  </p:normalViewPr>
  <p:slideViewPr>
    <p:cSldViewPr snapToGrid="0">
      <p:cViewPr varScale="1">
        <p:scale>
          <a:sx n="95" d="100"/>
          <a:sy n="95" d="100"/>
        </p:scale>
        <p:origin x="8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 At this time, conformity to rules of input, storage compression.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any table that involves a column of datatype JSON must be manipulated by TSQL. You cannot use the SSMS table designer.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02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item: an object.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If order is important, change the array of children from an array of strings to an array of JSON objects with properties “name” and “age” for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enough rules that you could make a game show out of it, but thankfully we can let SQL Server do the heavy thinking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50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</a:p>
          <a:p>
            <a:endParaRPr lang="en-US" dirty="0"/>
          </a:p>
          <a:p>
            <a:r>
              <a:rPr lang="en-US" dirty="0"/>
              <a:t>Arrays must be accompanied by a property name (4/5), unless the JSON originally starts with square brackets (1/3). In that case, property name is explicitly disallowed. (8)</a:t>
            </a:r>
          </a:p>
          <a:p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JSON null is lowercase, without quotes, and is not a scalar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Numerics</a:t>
            </a:r>
            <a:r>
              <a:rPr lang="en-US" dirty="0"/>
              <a:t> do not need quotes, but putting them in quotes treats them as strings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false is a keyword, but “false” is a string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1.</a:t>
            </a:r>
          </a:p>
          <a:p>
            <a:r>
              <a:rPr lang="en-US" dirty="0"/>
              <a:t>The “bogus-field” property needs double-quotes because the hyphen is a special character.</a:t>
            </a:r>
          </a:p>
          <a:p>
            <a:r>
              <a:rPr lang="en-US" dirty="0"/>
              <a:t>Any of the properties can be double-quoted, but they are not necessary when special characters are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would never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OPENJSON also supports a WITH clause to pre-define the table signature it will return, mapped to the paths within the JSON</a:t>
            </a:r>
          </a:p>
          <a:p>
            <a:r>
              <a:rPr lang="en-US" dirty="0"/>
              <a:t>If the key value is an object or array, use the AS JSON phrase, rather than map it out.</a:t>
            </a:r>
          </a:p>
          <a:p>
            <a:endParaRPr lang="en-US" dirty="0"/>
          </a:p>
          <a:p>
            <a:r>
              <a:rPr lang="en-US" dirty="0"/>
              <a:t>Come see my other presentation “The TSQL PIVOT Operators”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272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698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known as a “lateral join”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statement is a lot harder with TOP 2.</a:t>
            </a:r>
          </a:p>
          <a:p>
            <a:r>
              <a:rPr lang="en-US" dirty="0"/>
              <a:t>Note also how the execution plans show that the CROSS JOIN  is more performant than the INNER JOIN method</a:t>
            </a:r>
          </a:p>
          <a:p>
            <a:endParaRPr lang="en-US" dirty="0"/>
          </a:p>
          <a:p>
            <a:r>
              <a:rPr lang="en-US" dirty="0"/>
              <a:t>(I did not add primary keys and indexes to this simple example. </a:t>
            </a:r>
          </a:p>
          <a:p>
            <a:r>
              <a:rPr lang="en-US" dirty="0"/>
              <a:t>The results change slightly if you design it properly, but Query 2 remains more performant.)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097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the top query is syntactically correct, force yourself to write in the style of the bottom query.</a:t>
            </a:r>
          </a:p>
          <a:p>
            <a:r>
              <a:rPr lang="en-US" dirty="0"/>
              <a:t>The CROSS APPLY should form a dependency (a join) to the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JSON_ARRAY sounds like CONCAT, but a lot less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146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initially stored, I’m not in control if I want to scroll left-to-right across I-64, or up-and-down across I-65.</a:t>
            </a:r>
          </a:p>
          <a:p>
            <a:r>
              <a:rPr lang="en-US" dirty="0"/>
              <a:t>(I have an extra demo where you can review this yourself. See the ‘Pretty Print’ </a:t>
            </a:r>
            <a:r>
              <a:rPr lang="en-US" dirty="0" err="1"/>
              <a:t>sql</a:t>
            </a:r>
            <a:r>
              <a:rPr lang="en-US" dirty="0"/>
              <a:t> file.)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2MB.</a:t>
            </a:r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characters, so don’t go overboard. 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AUTO JSON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Rootname</a:t>
            </a:r>
            <a:r>
              <a:rPr lang="en-US" dirty="0"/>
              <a:t> is not the same as the </a:t>
            </a:r>
            <a:r>
              <a:rPr lang="en-US" dirty="0" err="1"/>
              <a:t>ColumnName</a:t>
            </a:r>
            <a:r>
              <a:rPr lang="en-US" dirty="0"/>
              <a:t> storing the JSON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12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2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4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jpg"/><Relationship Id="rId2" Type="http://schemas.openxmlformats.org/officeDocument/2006/relationships/image" Target="../media/image18.png"/><Relationship Id="rId16" Type="http://schemas.openxmlformats.org/officeDocument/2006/relationships/image" Target="../media/image32.jpg"/><Relationship Id="rId20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jpg"/><Relationship Id="rId5" Type="http://schemas.openxmlformats.org/officeDocument/2006/relationships/image" Target="../media/image21.jpeg"/><Relationship Id="rId15" Type="http://schemas.openxmlformats.org/officeDocument/2006/relationships/image" Target="../media/image31.png"/><Relationship Id="rId23" Type="http://schemas.openxmlformats.org/officeDocument/2006/relationships/image" Target="../media/image39.jp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0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886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 sure to enable the Notes for slide-specific content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9CA9-A37E-7C13-A64D-1F3ADF00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3481471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[Table_1]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[ID] [int]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[MyColumn1] 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[PRIMARY]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48716" y="5922777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130737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43305" y="6038663"/>
            <a:ext cx="673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on a table containing column of datatype JSON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55BABB-DA10-BB9B-0DB1-ACEAF42B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8" y="3327652"/>
            <a:ext cx="1571625" cy="65722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14D34E-49B6-1C29-274C-291F7691DC83}"/>
              </a:ext>
            </a:extLst>
          </p:cNvPr>
          <p:cNvCxnSpPr>
            <a:cxnSpLocks/>
          </p:cNvCxnSpPr>
          <p:nvPr/>
        </p:nvCxnSpPr>
        <p:spPr>
          <a:xfrm flipV="1">
            <a:off x="7482648" y="3617407"/>
            <a:ext cx="626372" cy="38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358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Shortcut for  </a:t>
            </a:r>
            <a:r>
              <a:rPr lang="en-US" sz="12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CBDA142E-B6AA-0CE4-512D-E046762D8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FBDC4-6B90-0B55-CFD0-525E83D440FA}"/>
              </a:ext>
            </a:extLst>
          </p:cNvPr>
          <p:cNvSpPr txBox="1"/>
          <p:nvPr/>
        </p:nvSpPr>
        <p:spPr>
          <a:xfrm>
            <a:off x="2682240" y="1612626"/>
            <a:ext cx="692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3600" b="1" dirty="0"/>
              <a:t>  </a:t>
            </a:r>
            <a:r>
              <a:rPr lang="en-US" sz="4800" b="1" dirty="0"/>
              <a:t>T-SQL Operators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ADC9-0801-A08A-74F5-830AB9857B57}"/>
              </a:ext>
            </a:extLst>
          </p:cNvPr>
          <p:cNvSpPr txBox="1"/>
          <p:nvPr/>
        </p:nvSpPr>
        <p:spPr>
          <a:xfrm>
            <a:off x="1255776" y="3178289"/>
            <a:ext cx="31455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26" name="Picture 2" descr="Image result for json icon">
            <a:extLst>
              <a:ext uri="{FF2B5EF4-FFF2-40B4-BE49-F238E27FC236}">
                <a16:creationId xmlns:a16="http://schemas.microsoft.com/office/drawing/2014/main" id="{6E43A857-1D75-6FE1-B5A1-A8D445D0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604" y="4995522"/>
            <a:ext cx="1451229" cy="14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075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989B15-5266-B927-833D-BEC70E0D6306}"/>
              </a:ext>
            </a:extLst>
          </p:cNvPr>
          <p:cNvSpPr txBox="1"/>
          <p:nvPr/>
        </p:nvSpPr>
        <p:spPr>
          <a:xfrm>
            <a:off x="6944497" y="1297172"/>
            <a:ext cx="4432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values are enclosed in double-quotes</a:t>
            </a:r>
          </a:p>
          <a:p>
            <a:endParaRPr lang="en-US" dirty="0"/>
          </a:p>
          <a:p>
            <a:r>
              <a:rPr lang="en-US" dirty="0"/>
              <a:t>Numbers are not enclosed in quotes</a:t>
            </a:r>
          </a:p>
          <a:p>
            <a:endParaRPr lang="en-US" dirty="0"/>
          </a:p>
          <a:p>
            <a:r>
              <a:rPr lang="en-US" dirty="0"/>
              <a:t>Boolean/null values are </a:t>
            </a:r>
            <a:r>
              <a:rPr lang="en-US" b="1" dirty="0"/>
              <a:t>lowercase</a:t>
            </a:r>
            <a:r>
              <a:rPr lang="en-US" dirty="0"/>
              <a:t> and unquoted</a:t>
            </a:r>
          </a:p>
        </p:txBody>
      </p:sp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a (nested) JSON object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{}</a:t>
            </a:r>
            <a:r>
              <a:rPr lang="en-US" dirty="0"/>
              <a:t>, of which you only get one</a:t>
            </a:r>
          </a:p>
        </p:txBody>
      </p:sp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  <a:p>
            <a:endParaRPr lang="en-US" dirty="0"/>
          </a:p>
          <a:p>
            <a:r>
              <a:rPr lang="en-US" dirty="0"/>
              <a:t>Or they can be a (nested) JSON Array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[]</a:t>
            </a:r>
            <a:r>
              <a:rPr lang="en-US" dirty="0"/>
              <a:t>, identifying an unordered list of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5231502" y="3824820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C062-CC08-F542-55E1-71927EBB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JSON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64E229-02F5-5DB5-2FB0-A3D2E3FAE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549861"/>
              </p:ext>
            </p:extLst>
          </p:nvPr>
        </p:nvGraphicFramePr>
        <p:xfrm>
          <a:off x="1085335" y="2391032"/>
          <a:ext cx="9625914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847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57A83-5B76-9863-3EBD-34394061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9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Arrays must be accompanied by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1, 5), unless the JSON originally opened with square brackets (1, 3). In that case, property name is explicitly disallowed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6211371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C14F43F0-B609-148B-9D22-48E9DA5D603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13501"/>
              </p:ext>
            </p:extLst>
          </p:nvPr>
        </p:nvGraphicFramePr>
        <p:xfrm>
          <a:off x="999744" y="2834242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(false, true, null)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sp>
        <p:nvSpPr>
          <p:cNvPr id="2" name="Star: 10 Points 1">
            <a:extLst>
              <a:ext uri="{FF2B5EF4-FFF2-40B4-BE49-F238E27FC236}">
                <a16:creationId xmlns:a16="http://schemas.microsoft.com/office/drawing/2014/main" id="{43F5F796-6F83-F31A-BAA8-1E4A4FC9C2FA}"/>
              </a:ext>
            </a:extLst>
          </p:cNvPr>
          <p:cNvSpPr/>
          <p:nvPr/>
        </p:nvSpPr>
        <p:spPr>
          <a:xfrm rot="20706229">
            <a:off x="2202458" y="4330606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sp>
        <p:nvSpPr>
          <p:cNvPr id="3" name="Star: 10 Points 2">
            <a:extLst>
              <a:ext uri="{FF2B5EF4-FFF2-40B4-BE49-F238E27FC236}">
                <a16:creationId xmlns:a16="http://schemas.microsoft.com/office/drawing/2014/main" id="{434CF406-CB01-CA11-D1F9-B15F64189BE5}"/>
              </a:ext>
            </a:extLst>
          </p:cNvPr>
          <p:cNvSpPr/>
          <p:nvPr/>
        </p:nvSpPr>
        <p:spPr>
          <a:xfrm rot="20706229">
            <a:off x="2202457" y="3926269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265" y="5263691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358344" y="5190011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9" name="Star: 10 Points 8">
            <a:extLst>
              <a:ext uri="{FF2B5EF4-FFF2-40B4-BE49-F238E27FC236}">
                <a16:creationId xmlns:a16="http://schemas.microsoft.com/office/drawing/2014/main" id="{60145506-C846-1185-B0A4-40B15B23F44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AC2430-78D2-8E54-C755-A1B8DBE4F816}"/>
              </a:ext>
            </a:extLst>
          </p:cNvPr>
          <p:cNvGrpSpPr/>
          <p:nvPr/>
        </p:nvGrpSpPr>
        <p:grpSpPr>
          <a:xfrm>
            <a:off x="926757" y="1538554"/>
            <a:ext cx="6989956" cy="1476495"/>
            <a:chOff x="926757" y="1538554"/>
            <a:chExt cx="6989956" cy="147649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F2CD30E-09B9-4BBE-6BD0-2359B50DE930}"/>
                </a:ext>
              </a:extLst>
            </p:cNvPr>
            <p:cNvSpPr/>
            <p:nvPr/>
          </p:nvSpPr>
          <p:spPr>
            <a:xfrm>
              <a:off x="926757" y="1538554"/>
              <a:ext cx="5139930" cy="1476495"/>
            </a:xfrm>
            <a:custGeom>
              <a:avLst/>
              <a:gdLst>
                <a:gd name="connsiteX0" fmla="*/ 1532238 w 5139930"/>
                <a:gd name="connsiteY0" fmla="*/ 67824 h 1476495"/>
                <a:gd name="connsiteX1" fmla="*/ 1482811 w 5139930"/>
                <a:gd name="connsiteY1" fmla="*/ 327316 h 1476495"/>
                <a:gd name="connsiteX2" fmla="*/ 1359243 w 5139930"/>
                <a:gd name="connsiteY2" fmla="*/ 314960 h 1476495"/>
                <a:gd name="connsiteX3" fmla="*/ 729048 w 5139930"/>
                <a:gd name="connsiteY3" fmla="*/ 314960 h 1476495"/>
                <a:gd name="connsiteX4" fmla="*/ 630194 w 5139930"/>
                <a:gd name="connsiteY4" fmla="*/ 327316 h 1476495"/>
                <a:gd name="connsiteX5" fmla="*/ 543697 w 5139930"/>
                <a:gd name="connsiteY5" fmla="*/ 339673 h 1476495"/>
                <a:gd name="connsiteX6" fmla="*/ 481913 w 5139930"/>
                <a:gd name="connsiteY6" fmla="*/ 352030 h 1476495"/>
                <a:gd name="connsiteX7" fmla="*/ 407773 w 5139930"/>
                <a:gd name="connsiteY7" fmla="*/ 364387 h 1476495"/>
                <a:gd name="connsiteX8" fmla="*/ 321275 w 5139930"/>
                <a:gd name="connsiteY8" fmla="*/ 401457 h 1476495"/>
                <a:gd name="connsiteX9" fmla="*/ 308919 w 5139930"/>
                <a:gd name="connsiteY9" fmla="*/ 438527 h 1476495"/>
                <a:gd name="connsiteX10" fmla="*/ 296562 w 5139930"/>
                <a:gd name="connsiteY10" fmla="*/ 487954 h 1476495"/>
                <a:gd name="connsiteX11" fmla="*/ 247135 w 5139930"/>
                <a:gd name="connsiteY11" fmla="*/ 611522 h 1476495"/>
                <a:gd name="connsiteX12" fmla="*/ 222421 w 5139930"/>
                <a:gd name="connsiteY12" fmla="*/ 710376 h 1476495"/>
                <a:gd name="connsiteX13" fmla="*/ 210065 w 5139930"/>
                <a:gd name="connsiteY13" fmla="*/ 809230 h 1476495"/>
                <a:gd name="connsiteX14" fmla="*/ 74140 w 5139930"/>
                <a:gd name="connsiteY14" fmla="*/ 994581 h 1476495"/>
                <a:gd name="connsiteX15" fmla="*/ 0 w 5139930"/>
                <a:gd name="connsiteY15" fmla="*/ 1167576 h 1476495"/>
                <a:gd name="connsiteX16" fmla="*/ 37070 w 5139930"/>
                <a:gd name="connsiteY16" fmla="*/ 1365284 h 1476495"/>
                <a:gd name="connsiteX17" fmla="*/ 49427 w 5139930"/>
                <a:gd name="connsiteY17" fmla="*/ 1414711 h 1476495"/>
                <a:gd name="connsiteX18" fmla="*/ 111211 w 5139930"/>
                <a:gd name="connsiteY18" fmla="*/ 1476495 h 1476495"/>
                <a:gd name="connsiteX19" fmla="*/ 271848 w 5139930"/>
                <a:gd name="connsiteY19" fmla="*/ 1402354 h 1476495"/>
                <a:gd name="connsiteX20" fmla="*/ 345989 w 5139930"/>
                <a:gd name="connsiteY20" fmla="*/ 1377641 h 1476495"/>
                <a:gd name="connsiteX21" fmla="*/ 407773 w 5139930"/>
                <a:gd name="connsiteY21" fmla="*/ 1352927 h 1476495"/>
                <a:gd name="connsiteX22" fmla="*/ 3756454 w 5139930"/>
                <a:gd name="connsiteY22" fmla="*/ 1365284 h 1476495"/>
                <a:gd name="connsiteX23" fmla="*/ 3966519 w 5139930"/>
                <a:gd name="connsiteY23" fmla="*/ 1377641 h 1476495"/>
                <a:gd name="connsiteX24" fmla="*/ 4596713 w 5139930"/>
                <a:gd name="connsiteY24" fmla="*/ 1365284 h 1476495"/>
                <a:gd name="connsiteX25" fmla="*/ 4732638 w 5139930"/>
                <a:gd name="connsiteY25" fmla="*/ 1303500 h 1476495"/>
                <a:gd name="connsiteX26" fmla="*/ 4769708 w 5139930"/>
                <a:gd name="connsiteY26" fmla="*/ 1278787 h 1476495"/>
                <a:gd name="connsiteX27" fmla="*/ 4868562 w 5139930"/>
                <a:gd name="connsiteY27" fmla="*/ 1167576 h 1476495"/>
                <a:gd name="connsiteX28" fmla="*/ 5004486 w 5139930"/>
                <a:gd name="connsiteY28" fmla="*/ 1019295 h 1476495"/>
                <a:gd name="connsiteX29" fmla="*/ 5066270 w 5139930"/>
                <a:gd name="connsiteY29" fmla="*/ 920441 h 1476495"/>
                <a:gd name="connsiteX30" fmla="*/ 5078627 w 5139930"/>
                <a:gd name="connsiteY30" fmla="*/ 871014 h 1476495"/>
                <a:gd name="connsiteX31" fmla="*/ 5090984 w 5139930"/>
                <a:gd name="connsiteY31" fmla="*/ 833943 h 1476495"/>
                <a:gd name="connsiteX32" fmla="*/ 5103340 w 5139930"/>
                <a:gd name="connsiteY32" fmla="*/ 685662 h 1476495"/>
                <a:gd name="connsiteX33" fmla="*/ 5103340 w 5139930"/>
                <a:gd name="connsiteY33" fmla="*/ 339673 h 1476495"/>
                <a:gd name="connsiteX34" fmla="*/ 5029200 w 5139930"/>
                <a:gd name="connsiteY34" fmla="*/ 277889 h 1476495"/>
                <a:gd name="connsiteX35" fmla="*/ 4658497 w 5139930"/>
                <a:gd name="connsiteY35" fmla="*/ 166678 h 1476495"/>
                <a:gd name="connsiteX36" fmla="*/ 4510216 w 5139930"/>
                <a:gd name="connsiteY36" fmla="*/ 154322 h 1476495"/>
                <a:gd name="connsiteX37" fmla="*/ 3880021 w 5139930"/>
                <a:gd name="connsiteY37" fmla="*/ 117251 h 1476495"/>
                <a:gd name="connsiteX38" fmla="*/ 3373394 w 5139930"/>
                <a:gd name="connsiteY38" fmla="*/ 67824 h 1476495"/>
                <a:gd name="connsiteX39" fmla="*/ 2162432 w 5139930"/>
                <a:gd name="connsiteY39" fmla="*/ 18397 h 1476495"/>
                <a:gd name="connsiteX40" fmla="*/ 1519881 w 5139930"/>
                <a:gd name="connsiteY40" fmla="*/ 18397 h 14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9930" h="1476495">
                  <a:moveTo>
                    <a:pt x="1532238" y="67824"/>
                  </a:moveTo>
                  <a:cubicBezTo>
                    <a:pt x="1531401" y="84560"/>
                    <a:pt x="1596208" y="327316"/>
                    <a:pt x="1482811" y="327316"/>
                  </a:cubicBezTo>
                  <a:cubicBezTo>
                    <a:pt x="1441416" y="327316"/>
                    <a:pt x="1400432" y="319079"/>
                    <a:pt x="1359243" y="314960"/>
                  </a:cubicBezTo>
                  <a:cubicBezTo>
                    <a:pt x="1136180" y="240604"/>
                    <a:pt x="1310756" y="294185"/>
                    <a:pt x="729048" y="314960"/>
                  </a:cubicBezTo>
                  <a:cubicBezTo>
                    <a:pt x="695861" y="316145"/>
                    <a:pt x="663110" y="322927"/>
                    <a:pt x="630194" y="327316"/>
                  </a:cubicBezTo>
                  <a:cubicBezTo>
                    <a:pt x="601324" y="331165"/>
                    <a:pt x="572426" y="334885"/>
                    <a:pt x="543697" y="339673"/>
                  </a:cubicBezTo>
                  <a:cubicBezTo>
                    <a:pt x="522980" y="343126"/>
                    <a:pt x="502577" y="348273"/>
                    <a:pt x="481913" y="352030"/>
                  </a:cubicBezTo>
                  <a:cubicBezTo>
                    <a:pt x="457263" y="356512"/>
                    <a:pt x="432486" y="360268"/>
                    <a:pt x="407773" y="364387"/>
                  </a:cubicBezTo>
                  <a:cubicBezTo>
                    <a:pt x="378940" y="376744"/>
                    <a:pt x="346370" y="382636"/>
                    <a:pt x="321275" y="401457"/>
                  </a:cubicBezTo>
                  <a:cubicBezTo>
                    <a:pt x="310855" y="409272"/>
                    <a:pt x="312497" y="426003"/>
                    <a:pt x="308919" y="438527"/>
                  </a:cubicBezTo>
                  <a:cubicBezTo>
                    <a:pt x="304254" y="454856"/>
                    <a:pt x="301228" y="471625"/>
                    <a:pt x="296562" y="487954"/>
                  </a:cubicBezTo>
                  <a:cubicBezTo>
                    <a:pt x="273199" y="569721"/>
                    <a:pt x="291950" y="477076"/>
                    <a:pt x="247135" y="611522"/>
                  </a:cubicBezTo>
                  <a:cubicBezTo>
                    <a:pt x="236394" y="643745"/>
                    <a:pt x="230659" y="677425"/>
                    <a:pt x="222421" y="710376"/>
                  </a:cubicBezTo>
                  <a:cubicBezTo>
                    <a:pt x="218302" y="743327"/>
                    <a:pt x="225426" y="779789"/>
                    <a:pt x="210065" y="809230"/>
                  </a:cubicBezTo>
                  <a:cubicBezTo>
                    <a:pt x="174625" y="877157"/>
                    <a:pt x="108403" y="926053"/>
                    <a:pt x="74140" y="994581"/>
                  </a:cubicBezTo>
                  <a:cubicBezTo>
                    <a:pt x="4762" y="1133339"/>
                    <a:pt x="23526" y="1073473"/>
                    <a:pt x="0" y="1167576"/>
                  </a:cubicBezTo>
                  <a:cubicBezTo>
                    <a:pt x="19699" y="1384260"/>
                    <a:pt x="-7139" y="1232654"/>
                    <a:pt x="37070" y="1365284"/>
                  </a:cubicBezTo>
                  <a:cubicBezTo>
                    <a:pt x="42440" y="1381395"/>
                    <a:pt x="42737" y="1399101"/>
                    <a:pt x="49427" y="1414711"/>
                  </a:cubicBezTo>
                  <a:cubicBezTo>
                    <a:pt x="65903" y="1453155"/>
                    <a:pt x="78259" y="1454527"/>
                    <a:pt x="111211" y="1476495"/>
                  </a:cubicBezTo>
                  <a:cubicBezTo>
                    <a:pt x="376804" y="1417473"/>
                    <a:pt x="114799" y="1496582"/>
                    <a:pt x="271848" y="1402354"/>
                  </a:cubicBezTo>
                  <a:cubicBezTo>
                    <a:pt x="294186" y="1388951"/>
                    <a:pt x="321802" y="1387316"/>
                    <a:pt x="345989" y="1377641"/>
                  </a:cubicBezTo>
                  <a:lnTo>
                    <a:pt x="407773" y="1352927"/>
                  </a:lnTo>
                  <a:lnTo>
                    <a:pt x="3756454" y="1365284"/>
                  </a:lnTo>
                  <a:cubicBezTo>
                    <a:pt x="3826595" y="1365771"/>
                    <a:pt x="3896376" y="1377641"/>
                    <a:pt x="3966519" y="1377641"/>
                  </a:cubicBezTo>
                  <a:cubicBezTo>
                    <a:pt x="4176624" y="1377641"/>
                    <a:pt x="4386648" y="1369403"/>
                    <a:pt x="4596713" y="1365284"/>
                  </a:cubicBezTo>
                  <a:cubicBezTo>
                    <a:pt x="4634178" y="1349228"/>
                    <a:pt x="4693889" y="1325642"/>
                    <a:pt x="4732638" y="1303500"/>
                  </a:cubicBezTo>
                  <a:cubicBezTo>
                    <a:pt x="4745532" y="1296132"/>
                    <a:pt x="4758532" y="1288566"/>
                    <a:pt x="4769708" y="1278787"/>
                  </a:cubicBezTo>
                  <a:cubicBezTo>
                    <a:pt x="4883632" y="1179104"/>
                    <a:pt x="4787446" y="1256805"/>
                    <a:pt x="4868562" y="1167576"/>
                  </a:cubicBezTo>
                  <a:cubicBezTo>
                    <a:pt x="5043817" y="974794"/>
                    <a:pt x="4884240" y="1169601"/>
                    <a:pt x="5004486" y="1019295"/>
                  </a:cubicBezTo>
                  <a:cubicBezTo>
                    <a:pt x="5038213" y="918114"/>
                    <a:pt x="4982323" y="1071544"/>
                    <a:pt x="5066270" y="920441"/>
                  </a:cubicBezTo>
                  <a:cubicBezTo>
                    <a:pt x="5074518" y="905595"/>
                    <a:pt x="5073961" y="887343"/>
                    <a:pt x="5078627" y="871014"/>
                  </a:cubicBezTo>
                  <a:cubicBezTo>
                    <a:pt x="5082205" y="858490"/>
                    <a:pt x="5086865" y="846300"/>
                    <a:pt x="5090984" y="833943"/>
                  </a:cubicBezTo>
                  <a:cubicBezTo>
                    <a:pt x="5095103" y="784516"/>
                    <a:pt x="5097545" y="734921"/>
                    <a:pt x="5103340" y="685662"/>
                  </a:cubicBezTo>
                  <a:cubicBezTo>
                    <a:pt x="5121159" y="534196"/>
                    <a:pt x="5175911" y="629959"/>
                    <a:pt x="5103340" y="339673"/>
                  </a:cubicBezTo>
                  <a:cubicBezTo>
                    <a:pt x="5095538" y="308464"/>
                    <a:pt x="5057721" y="292770"/>
                    <a:pt x="5029200" y="277889"/>
                  </a:cubicBezTo>
                  <a:cubicBezTo>
                    <a:pt x="4867992" y="193780"/>
                    <a:pt x="4823186" y="186441"/>
                    <a:pt x="4658497" y="166678"/>
                  </a:cubicBezTo>
                  <a:cubicBezTo>
                    <a:pt x="4609252" y="160769"/>
                    <a:pt x="4559715" y="157465"/>
                    <a:pt x="4510216" y="154322"/>
                  </a:cubicBezTo>
                  <a:cubicBezTo>
                    <a:pt x="4300211" y="140988"/>
                    <a:pt x="4089585" y="136302"/>
                    <a:pt x="3880021" y="117251"/>
                  </a:cubicBezTo>
                  <a:cubicBezTo>
                    <a:pt x="3529804" y="85414"/>
                    <a:pt x="3698663" y="102063"/>
                    <a:pt x="3373394" y="67824"/>
                  </a:cubicBezTo>
                  <a:cubicBezTo>
                    <a:pt x="2929125" y="-59108"/>
                    <a:pt x="3282920" y="34068"/>
                    <a:pt x="2162432" y="18397"/>
                  </a:cubicBezTo>
                  <a:cubicBezTo>
                    <a:pt x="1948269" y="15402"/>
                    <a:pt x="1734065" y="18397"/>
                    <a:pt x="1519881" y="18397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EBB955-CF21-1C08-4DF3-3E816038C09B}"/>
                </a:ext>
              </a:extLst>
            </p:cNvPr>
            <p:cNvSpPr txBox="1"/>
            <p:nvPr/>
          </p:nvSpPr>
          <p:spPr>
            <a:xfrm>
              <a:off x="6339016" y="1538554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object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E012A-BABB-A052-B77B-6BFF5C35C10B}"/>
              </a:ext>
            </a:extLst>
          </p:cNvPr>
          <p:cNvGrpSpPr/>
          <p:nvPr/>
        </p:nvGrpSpPr>
        <p:grpSpPr>
          <a:xfrm>
            <a:off x="2545492" y="5177481"/>
            <a:ext cx="5816064" cy="840260"/>
            <a:chOff x="2545492" y="5177481"/>
            <a:chExt cx="5816064" cy="8402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A5FD31-9DA7-EDB4-E3AE-B77060E856E7}"/>
                </a:ext>
              </a:extLst>
            </p:cNvPr>
            <p:cNvSpPr/>
            <p:nvPr/>
          </p:nvSpPr>
          <p:spPr>
            <a:xfrm>
              <a:off x="2545492" y="5659395"/>
              <a:ext cx="4522573" cy="358346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EC817E-0608-EC1A-62E8-4BB2C779D70A}"/>
                </a:ext>
              </a:extLst>
            </p:cNvPr>
            <p:cNvSpPr txBox="1"/>
            <p:nvPr/>
          </p:nvSpPr>
          <p:spPr>
            <a:xfrm>
              <a:off x="6783859" y="5177481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array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56E7-BA56-CD7A-8E29-839436B4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JSON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54A310-F359-15F9-F9FA-235327BCB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983543"/>
              </p:ext>
            </p:extLst>
          </p:nvPr>
        </p:nvGraphicFramePr>
        <p:xfrm>
          <a:off x="1085335" y="2391032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115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"children":[]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contents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'$.children'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spouse_name":null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_name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i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stringable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within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will not return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BC82B2-543F-22B5-453D-FD029257A2A7}"/>
              </a:ext>
            </a:extLst>
          </p:cNvPr>
          <p:cNvGrpSpPr/>
          <p:nvPr/>
        </p:nvGrpSpPr>
        <p:grpSpPr>
          <a:xfrm>
            <a:off x="8587946" y="3429000"/>
            <a:ext cx="3021241" cy="2699951"/>
            <a:chOff x="8587946" y="3429000"/>
            <a:chExt cx="3021241" cy="26999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EC938C-0E03-0B43-D75E-45B78099EE66}"/>
                </a:ext>
              </a:extLst>
            </p:cNvPr>
            <p:cNvSpPr txBox="1"/>
            <p:nvPr/>
          </p:nvSpPr>
          <p:spPr>
            <a:xfrm>
              <a:off x="10216896" y="3429000"/>
              <a:ext cx="13922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Illegit NULL</a:t>
              </a:r>
            </a:p>
            <a:p>
              <a:endParaRPr lang="en-US" dirty="0"/>
            </a:p>
            <a:p>
              <a:r>
                <a:rPr lang="en-US" dirty="0"/>
                <a:t>Legit NULL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2ADA59A-67EE-5CEC-67C2-8A603A53A5BB}"/>
                </a:ext>
              </a:extLst>
            </p:cNvPr>
            <p:cNvCxnSpPr/>
            <p:nvPr/>
          </p:nvCxnSpPr>
          <p:spPr>
            <a:xfrm flipV="1">
              <a:off x="8637373" y="4337222"/>
              <a:ext cx="1579523" cy="1791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5EDB70-3DD9-1919-D2CF-4F1630405BDA}"/>
                </a:ext>
              </a:extLst>
            </p:cNvPr>
            <p:cNvCxnSpPr/>
            <p:nvPr/>
          </p:nvCxnSpPr>
          <p:spPr>
            <a:xfrm flipV="1">
              <a:off x="8587946" y="3595816"/>
              <a:ext cx="1615574" cy="492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JSON Check Constraints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859360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128088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23011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4" name="Picture 13" descr="Live Instructor-Led SQL Querying Advanced Training - Hands-on Course">
            <a:extLst>
              <a:ext uri="{FF2B5EF4-FFF2-40B4-BE49-F238E27FC236}">
                <a16:creationId xmlns:a16="http://schemas.microsoft.com/office/drawing/2014/main" id="{BB642230-99AB-2E0A-08D2-8698EDCE0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15" y="4705727"/>
            <a:ext cx="1772312" cy="186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'$.parents'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'$.parents[0]'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01607"/>
              </p:ext>
            </p:extLst>
          </p:nvPr>
        </p:nvGraphicFramePr>
        <p:xfrm>
          <a:off x="9728790" y="1271130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number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46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 </a:t>
            </a:r>
            <a:r>
              <a:rPr lang="en-US" sz="2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9F0304-5360-C947-6B60-67DE00BECA91}"/>
              </a:ext>
            </a:extLst>
          </p:cNvPr>
          <p:cNvGrpSpPr/>
          <p:nvPr/>
        </p:nvGrpSpPr>
        <p:grpSpPr>
          <a:xfrm>
            <a:off x="1107556" y="3423801"/>
            <a:ext cx="8889458" cy="1052131"/>
            <a:chOff x="1107556" y="3423801"/>
            <a:chExt cx="8889458" cy="10521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7B9C45-45E5-295F-71E5-BD52F779F890}"/>
                </a:ext>
              </a:extLst>
            </p:cNvPr>
            <p:cNvSpPr txBox="1"/>
            <p:nvPr/>
          </p:nvSpPr>
          <p:spPr>
            <a:xfrm>
              <a:off x="1107556" y="3752410"/>
              <a:ext cx="41227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8531C0-9849-4158-973F-620E3059A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2233" y="3423801"/>
              <a:ext cx="4364781" cy="105213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97EAEF-9962-DB12-6218-2C8501CC8FCB}"/>
              </a:ext>
            </a:extLst>
          </p:cNvPr>
          <p:cNvSpPr txBox="1"/>
          <p:nvPr/>
        </p:nvSpPr>
        <p:spPr>
          <a:xfrm>
            <a:off x="1095510" y="4608690"/>
            <a:ext cx="95657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WITH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'strict $.name'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[parents]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--because array or object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'lax 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14FE9-5892-B88C-6F96-0F4C32F78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680" y="4628940"/>
            <a:ext cx="4636005" cy="53802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6B90FF9-0999-5BAA-92CB-2BC14069AC69}"/>
              </a:ext>
            </a:extLst>
          </p:cNvPr>
          <p:cNvGrpSpPr/>
          <p:nvPr/>
        </p:nvGrpSpPr>
        <p:grpSpPr>
          <a:xfrm>
            <a:off x="4899951" y="3789756"/>
            <a:ext cx="7044765" cy="1062200"/>
            <a:chOff x="4899951" y="3789756"/>
            <a:chExt cx="7044765" cy="1062200"/>
          </a:xfrm>
        </p:grpSpPr>
        <p:sp>
          <p:nvSpPr>
            <p:cNvPr id="9" name="Arrow: Circular 8">
              <a:extLst>
                <a:ext uri="{FF2B5EF4-FFF2-40B4-BE49-F238E27FC236}">
                  <a16:creationId xmlns:a16="http://schemas.microsoft.com/office/drawing/2014/main" id="{E69ADE12-9B84-4937-5268-E4B036589166}"/>
                </a:ext>
              </a:extLst>
            </p:cNvPr>
            <p:cNvSpPr/>
            <p:nvPr/>
          </p:nvSpPr>
          <p:spPr>
            <a:xfrm rot="5834868">
              <a:off x="11127957" y="4113402"/>
              <a:ext cx="703385" cy="773723"/>
            </a:xfrm>
            <a:prstGeom prst="circular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1E4D3F07-CA21-87A6-3129-4842E81A2A17}"/>
                </a:ext>
              </a:extLst>
            </p:cNvPr>
            <p:cNvSpPr/>
            <p:nvPr/>
          </p:nvSpPr>
          <p:spPr>
            <a:xfrm rot="16965129">
              <a:off x="5079590" y="4011879"/>
              <a:ext cx="703385" cy="773723"/>
            </a:xfrm>
            <a:prstGeom prst="circular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FFF2C-02A6-78BF-7D3C-EAECF93C13B0}"/>
                </a:ext>
              </a:extLst>
            </p:cNvPr>
            <p:cNvSpPr txBox="1"/>
            <p:nvPr/>
          </p:nvSpPr>
          <p:spPr>
            <a:xfrm>
              <a:off x="11341815" y="3937075"/>
              <a:ext cx="60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Pivot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36D612-B224-CFAA-FB3C-7FF9D37C1A02}"/>
                </a:ext>
              </a:extLst>
            </p:cNvPr>
            <p:cNvSpPr txBox="1"/>
            <p:nvPr/>
          </p:nvSpPr>
          <p:spPr>
            <a:xfrm>
              <a:off x="4899951" y="3789756"/>
              <a:ext cx="732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Unpivot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75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JSON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datatype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34678"/>
            <a:ext cx="4364781" cy="1052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809387" y="6134549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support not yet supported for JSON native data type.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Odd “I.T.” #1</a:t>
            </a:r>
          </a:p>
        </p:txBody>
      </p:sp>
    </p:spTree>
    <p:extLst>
      <p:ext uri="{BB962C8B-B14F-4D97-AF65-F5344CB8AC3E}">
        <p14:creationId xmlns:p14="http://schemas.microsoft.com/office/powerpoint/2010/main" val="27368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IntelliSense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Odd “I.T.”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0207-C091-82FD-CA8C-AF8A81A85579}"/>
              </a:ext>
            </a:extLst>
          </p:cNvPr>
          <p:cNvSpPr txBox="1"/>
          <p:nvPr/>
        </p:nvSpPr>
        <p:spPr>
          <a:xfrm>
            <a:off x="7646796" y="3446187"/>
            <a:ext cx="3758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IntelliSense does not enumerate columns within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OPENJSON</a:t>
            </a:r>
            <a:r>
              <a:rPr lang="en-US" dirty="0"/>
              <a:t>, even those explicitly defined using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can further lead to IntelliSense warning you a column does not exist </a:t>
            </a:r>
            <a:r>
              <a:rPr lang="en-US"/>
              <a:t>further up the query.</a:t>
            </a:r>
            <a:endParaRPr lang="en-US" dirty="0"/>
          </a:p>
        </p:txBody>
      </p:sp>
      <p:pic>
        <p:nvPicPr>
          <p:cNvPr id="5" name="2024_10_05_09_57_24">
            <a:hlinkClick r:id="" action="ppaction://media"/>
            <a:extLst>
              <a:ext uri="{FF2B5EF4-FFF2-40B4-BE49-F238E27FC236}">
                <a16:creationId xmlns:a16="http://schemas.microsoft.com/office/drawing/2014/main" id="{CE12F335-CAB7-CE43-F7A3-622900700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107" y="1404814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7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22775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68F3FD5D-05CB-1056-0B8D-82385C11B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995" y="3841195"/>
            <a:ext cx="62579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C6966-EF92-26BC-1216-D6D4DA150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09" y="3027079"/>
            <a:ext cx="10816535" cy="351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37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3677683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5001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j.key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</a:p>
          <a:p>
            <a:endParaRPr lang="en-US" sz="16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j.key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710" y="4324575"/>
            <a:ext cx="4090183" cy="90765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0B862A-DBC1-FDA2-C7AE-4637D36E6859}"/>
              </a:ext>
            </a:extLst>
          </p:cNvPr>
          <p:cNvCxnSpPr/>
          <p:nvPr/>
        </p:nvCxnSpPr>
        <p:spPr>
          <a:xfrm>
            <a:off x="901107" y="4917989"/>
            <a:ext cx="58703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name":"Jesús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Castillo"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name":"Mary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name":"Joseph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json_expert":true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k.key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793" y="304280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33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31C9-7330-FCD1-219A-7C5F5767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JSON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D524A2-F771-AFA5-337A-0666AC751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725459"/>
              </p:ext>
            </p:extLst>
          </p:nvPr>
        </p:nvGraphicFramePr>
        <p:xfrm>
          <a:off x="1085335" y="2391032"/>
          <a:ext cx="9625914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7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245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7909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object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227932"/>
            <a:ext cx="2210112" cy="621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3335248"/>
            <a:ext cx="2589975" cy="6215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6EAB54-85C3-B168-AD5C-55B902551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71" y="4442564"/>
            <a:ext cx="2791309" cy="621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406970-70D6-BCAB-CC5F-9DA1693A6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48" y="5540356"/>
            <a:ext cx="2359319" cy="6601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4C01BB-6634-1E90-1295-4B319D79D568}"/>
              </a:ext>
            </a:extLst>
          </p:cNvPr>
          <p:cNvSpPr txBox="1"/>
          <p:nvPr/>
        </p:nvSpPr>
        <p:spPr>
          <a:xfrm>
            <a:off x="7278624" y="4026931"/>
            <a:ext cx="221894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array given a list of valid JSON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5F66A-44CA-F7A2-FF78-49261857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537327"/>
            <a:ext cx="2103169" cy="6102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1BC847-ACD1-D3E0-A719-0DABA0039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67" y="4442564"/>
            <a:ext cx="2210108" cy="6215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67" y="3327534"/>
            <a:ext cx="2210108" cy="6132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814" y="2222526"/>
            <a:ext cx="2196755" cy="6032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F92F77-D4C9-4B64-1A37-5F3E292C484C}"/>
              </a:ext>
            </a:extLst>
          </p:cNvPr>
          <p:cNvSpPr txBox="1"/>
          <p:nvPr/>
        </p:nvSpPr>
        <p:spPr>
          <a:xfrm>
            <a:off x="5807676" y="4024464"/>
            <a:ext cx="269667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ABSENT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NULL)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2C93F9-1383-E6E8-3F3C-A42C10D8539B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CONCAT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stringable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5D410F-360A-69F7-727E-A7088AA0819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Returns a concatenated string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132FF-0FD4-665F-7DEA-C3CC066D25CE}"/>
              </a:ext>
            </a:extLst>
          </p:cNvPr>
          <p:cNvSpPr txBox="1"/>
          <p:nvPr/>
        </p:nvSpPr>
        <p:spPr>
          <a:xfrm>
            <a:off x="1402080" y="2126199"/>
            <a:ext cx="74371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CONCAT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'["'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',"'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CA13A5-38A3-879F-4921-F4126C788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012" y="2788348"/>
            <a:ext cx="3000282" cy="23848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57ED7F-E554-71FD-A355-51A84DDEDA57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2014+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7476267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57298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1652912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71730" y="2340864"/>
            <a:ext cx="536590" cy="138053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681316" y="3811604"/>
            <a:ext cx="1171612" cy="139348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57298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4C9E510-304C-2914-DBEC-32718339BBFD}"/>
              </a:ext>
            </a:extLst>
          </p:cNvPr>
          <p:cNvSpPr/>
          <p:nvPr/>
        </p:nvSpPr>
        <p:spPr>
          <a:xfrm>
            <a:off x="-1" y="6289765"/>
            <a:ext cx="12192000" cy="609551"/>
          </a:xfrm>
          <a:prstGeom prst="rect">
            <a:avLst/>
          </a:prstGeom>
          <a:solidFill>
            <a:srgbClr val="ED85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7558AC-07FC-127F-2649-D0B8A3A07A13}"/>
              </a:ext>
            </a:extLst>
          </p:cNvPr>
          <p:cNvSpPr/>
          <p:nvPr/>
        </p:nvSpPr>
        <p:spPr>
          <a:xfrm>
            <a:off x="0" y="0"/>
            <a:ext cx="12192000" cy="957630"/>
          </a:xfrm>
          <a:prstGeom prst="rect">
            <a:avLst/>
          </a:prstGeom>
          <a:solidFill>
            <a:srgbClr val="229A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37">
            <a:extLst>
              <a:ext uri="{FF2B5EF4-FFF2-40B4-BE49-F238E27FC236}">
                <a16:creationId xmlns:a16="http://schemas.microsoft.com/office/drawing/2014/main" id="{B74E683E-D313-B9B5-3575-847CACD37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9954" y="131124"/>
            <a:ext cx="12192000" cy="638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SQL Saturday Baton Rouge 2024</a:t>
            </a:r>
          </a:p>
        </p:txBody>
      </p:sp>
      <p:pic>
        <p:nvPicPr>
          <p:cNvPr id="1064" name="Picture 40">
            <a:extLst>
              <a:ext uri="{FF2B5EF4-FFF2-40B4-BE49-F238E27FC236}">
                <a16:creationId xmlns:a16="http://schemas.microsoft.com/office/drawing/2014/main" id="{36506C78-B6AE-C975-F995-560BBC21E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90" y="5581958"/>
            <a:ext cx="2670609" cy="71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" name="Picture 41">
            <a:extLst>
              <a:ext uri="{FF2B5EF4-FFF2-40B4-BE49-F238E27FC236}">
                <a16:creationId xmlns:a16="http://schemas.microsoft.com/office/drawing/2014/main" id="{EAE762CD-4BF0-E2EE-8033-52D237A79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662" y="3643169"/>
            <a:ext cx="18288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7" name="Picture 43">
            <a:extLst>
              <a:ext uri="{FF2B5EF4-FFF2-40B4-BE49-F238E27FC236}">
                <a16:creationId xmlns:a16="http://schemas.microsoft.com/office/drawing/2014/main" id="{CD372E17-B0BD-CD8E-93BB-D42E8EF2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904" y="2569913"/>
            <a:ext cx="182880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9CFCE9AC-F285-EAC8-058A-E9CCEF913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96" y="2775006"/>
            <a:ext cx="18288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1" name="Picture 47">
            <a:extLst>
              <a:ext uri="{FF2B5EF4-FFF2-40B4-BE49-F238E27FC236}">
                <a16:creationId xmlns:a16="http://schemas.microsoft.com/office/drawing/2014/main" id="{F1DBE340-0728-946F-8042-906486247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837" y="4573240"/>
            <a:ext cx="18288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" name="Picture 51">
            <a:extLst>
              <a:ext uri="{FF2B5EF4-FFF2-40B4-BE49-F238E27FC236}">
                <a16:creationId xmlns:a16="http://schemas.microsoft.com/office/drawing/2014/main" id="{131361AC-9B62-EA17-5F75-61689A68B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723" y="4694107"/>
            <a:ext cx="19050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8" name="Picture 54">
            <a:extLst>
              <a:ext uri="{FF2B5EF4-FFF2-40B4-BE49-F238E27FC236}">
                <a16:creationId xmlns:a16="http://schemas.microsoft.com/office/drawing/2014/main" id="{D27CEBAD-47AC-BB28-AE3F-0615AB3C2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241" y="5158510"/>
            <a:ext cx="20574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31DF5D-18A1-8118-9E4C-067CED2B39F3}"/>
              </a:ext>
            </a:extLst>
          </p:cNvPr>
          <p:cNvSpPr txBox="1"/>
          <p:nvPr/>
        </p:nvSpPr>
        <p:spPr>
          <a:xfrm>
            <a:off x="-78572" y="6234448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Thank you, Sponsors!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erlin Sans FB" panose="020E0602020502020306" pitchFamily="34" charset="0"/>
            </a:endParaRPr>
          </a:p>
        </p:txBody>
      </p:sp>
      <p:pic>
        <p:nvPicPr>
          <p:cNvPr id="1062" name="Picture 38">
            <a:extLst>
              <a:ext uri="{FF2B5EF4-FFF2-40B4-BE49-F238E27FC236}">
                <a16:creationId xmlns:a16="http://schemas.microsoft.com/office/drawing/2014/main" id="{40B08D65-3F33-C5EE-0526-A47B2699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237" y="1142444"/>
            <a:ext cx="2286000" cy="975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FBA75C01-4D8F-AD47-3851-6690939009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611" y="1308831"/>
            <a:ext cx="2286000" cy="680473"/>
          </a:xfrm>
          <a:prstGeom prst="rect">
            <a:avLst/>
          </a:prstGeom>
        </p:spPr>
      </p:pic>
      <p:pic>
        <p:nvPicPr>
          <p:cNvPr id="6" name="Picture 5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866C11A9-4413-C5B5-E1D3-FE15895342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5" y="1288663"/>
            <a:ext cx="2286000" cy="422910"/>
          </a:xfrm>
          <a:prstGeom prst="rect">
            <a:avLst/>
          </a:prstGeom>
        </p:spPr>
      </p:pic>
      <p:pic>
        <p:nvPicPr>
          <p:cNvPr id="8" name="Picture 7" descr="A red letters on a black background&#10;&#10;Description automatically generated">
            <a:extLst>
              <a:ext uri="{FF2B5EF4-FFF2-40B4-BE49-F238E27FC236}">
                <a16:creationId xmlns:a16="http://schemas.microsoft.com/office/drawing/2014/main" id="{7992A642-FF51-7788-E74C-221CDEF70E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194" y="1167203"/>
            <a:ext cx="2286000" cy="1063765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35A37125-608E-9CE6-4316-91F67D70FF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662" y="2653985"/>
            <a:ext cx="1828800" cy="598516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82CC36-95AF-7A91-045A-AFCA65AD4E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28" y="2379769"/>
            <a:ext cx="1828800" cy="1010024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9E3E2EF3-BB49-3563-39E6-BA5B2E591E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80" y="2454358"/>
            <a:ext cx="1828800" cy="803874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1EE2EE2D-826F-74D0-794C-92EC8B5BCF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904" y="3564220"/>
            <a:ext cx="1828800" cy="502920"/>
          </a:xfrm>
          <a:prstGeom prst="rect">
            <a:avLst/>
          </a:prstGeom>
        </p:spPr>
      </p:pic>
      <p:pic>
        <p:nvPicPr>
          <p:cNvPr id="25" name="Picture 24" descr="A red and black logo&#10;&#10;Description automatically generated">
            <a:extLst>
              <a:ext uri="{FF2B5EF4-FFF2-40B4-BE49-F238E27FC236}">
                <a16:creationId xmlns:a16="http://schemas.microsoft.com/office/drawing/2014/main" id="{33692A19-8A91-5C05-4881-E805D0A36C5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62" y="5705651"/>
            <a:ext cx="914400" cy="385559"/>
          </a:xfrm>
          <a:prstGeom prst="rect">
            <a:avLst/>
          </a:prstGeom>
        </p:spPr>
      </p:pic>
      <p:pic>
        <p:nvPicPr>
          <p:cNvPr id="27" name="Picture 26" descr="A black and white logo&#10;&#10;Description automatically generated">
            <a:extLst>
              <a:ext uri="{FF2B5EF4-FFF2-40B4-BE49-F238E27FC236}">
                <a16:creationId xmlns:a16="http://schemas.microsoft.com/office/drawing/2014/main" id="{C718D14C-5CE6-1C4C-E31D-5459BCEED1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21" y="5837642"/>
            <a:ext cx="914400" cy="205740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A317AB9-6934-BE65-65D1-65877E715C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6" y="4389841"/>
            <a:ext cx="1600200" cy="870265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C32E934E-7A6C-A2B1-14B1-58B242E558D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3482900"/>
            <a:ext cx="1828800" cy="749808"/>
          </a:xfrm>
          <a:prstGeom prst="rect">
            <a:avLst/>
          </a:prstGeom>
        </p:spPr>
      </p:pic>
      <p:pic>
        <p:nvPicPr>
          <p:cNvPr id="7" name="Picture 6" descr="A pink sign with white letters&#10;&#10;Description automatically generated">
            <a:extLst>
              <a:ext uri="{FF2B5EF4-FFF2-40B4-BE49-F238E27FC236}">
                <a16:creationId xmlns:a16="http://schemas.microsoft.com/office/drawing/2014/main" id="{AE5D2649-857C-5DAD-31F6-C182655212F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258" y="4229207"/>
            <a:ext cx="895365" cy="895365"/>
          </a:xfrm>
          <a:prstGeom prst="rect">
            <a:avLst/>
          </a:prstGeom>
        </p:spPr>
      </p:pic>
      <p:pic>
        <p:nvPicPr>
          <p:cNvPr id="2" name="Picture 1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FA2BDB7A-8DAE-BFB8-ACCD-970AF7FDDD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475" y="5165220"/>
            <a:ext cx="1371600" cy="55080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733DB701-81E9-BF36-7592-D4778DBAB8E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91" y="5263277"/>
            <a:ext cx="1371600" cy="34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520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re-export original JSON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DFE0D-02EF-27EF-991B-C3BF47588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6711E7-6515-D143-D66C-40F426C97260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1E4DD-0133-205E-3B7A-563E8F5923D4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592892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 JSON output of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clause.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Default is to exclude keys with null values (think ABSENT ON NULL).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C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reates a root level node named “</a:t>
            </a:r>
            <a:r>
              <a:rPr lang="en-US" sz="2000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rootname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” that embodies all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removes the outer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190" y="2157178"/>
            <a:ext cx="3033886" cy="523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437A28-DBBF-6FB9-D75C-0E67FE403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223" y="3581542"/>
            <a:ext cx="1806321" cy="5747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C9D415-392F-2381-9CB9-E6AA613C6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223" y="5002545"/>
            <a:ext cx="1806321" cy="6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’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1</a:t>
            </a: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2</a:t>
            </a: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05BEFB-C5DE-FBFA-FF1A-F7D9DE3CFEAD}"/>
              </a:ext>
            </a:extLst>
          </p:cNvPr>
          <p:cNvSpPr txBox="1"/>
          <p:nvPr/>
        </p:nvSpPr>
        <p:spPr>
          <a:xfrm>
            <a:off x="7993486" y="4395266"/>
            <a:ext cx="36217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What's the difference?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765B5E-B05A-3AE6-0BE4-18575A4425AD}"/>
              </a:ext>
            </a:extLst>
          </p:cNvPr>
          <p:cNvCxnSpPr>
            <a:cxnSpLocks/>
          </p:cNvCxnSpPr>
          <p:nvPr/>
        </p:nvCxnSpPr>
        <p:spPr>
          <a:xfrm flipH="1" flipV="1">
            <a:off x="7194589" y="4245217"/>
            <a:ext cx="798897" cy="1925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44DBA7-E153-39D1-BEB6-2B00671F3FF4}"/>
              </a:ext>
            </a:extLst>
          </p:cNvPr>
          <p:cNvCxnSpPr>
            <a:cxnSpLocks/>
          </p:cNvCxnSpPr>
          <p:nvPr/>
        </p:nvCxnSpPr>
        <p:spPr>
          <a:xfrm flipH="1">
            <a:off x="7938128" y="4676779"/>
            <a:ext cx="433136" cy="2887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444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Must pre-exist to set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Learned about the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dirty="0"/>
              <a:t> datatype</a:t>
            </a:r>
          </a:p>
          <a:p>
            <a:r>
              <a:rPr lang="en-US" dirty="0"/>
              <a:t>Learned all the JSON operators</a:t>
            </a:r>
          </a:p>
          <a:p>
            <a:endParaRPr lang="en-US" sz="500" dirty="0"/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 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(updated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marL="457200" lvl="1" indent="0">
              <a:buNone/>
            </a:pPr>
            <a:endParaRPr lang="en-US" sz="700" dirty="0"/>
          </a:p>
          <a:p>
            <a:r>
              <a:rPr lang="en-US" dirty="0"/>
              <a:t>Learned about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dirty="0"/>
              <a:t>, in conjunction with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Learned how to update SQL Management Studio to review “all the JSON”</a:t>
            </a:r>
          </a:p>
        </p:txBody>
      </p:sp>
    </p:spTree>
    <p:extLst>
      <p:ext uri="{BB962C8B-B14F-4D97-AF65-F5344CB8AC3E}">
        <p14:creationId xmlns:p14="http://schemas.microsoft.com/office/powerpoint/2010/main" val="26071883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87BC-FC35-CA96-FEC8-DD4A00DB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4120065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681" y="1198606"/>
            <a:ext cx="5498757" cy="44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53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134ABB3-EE9B-05E6-E5E3-59B08CABB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4599" y="1995638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Scan the QR code to submit session evaluations.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8099A848-52AC-94D5-A1A6-BF72EC182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742" y="3247859"/>
            <a:ext cx="4141760" cy="120111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A440F1-2236-41A2-CF85-35DDCB45D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045" y="3124200"/>
            <a:ext cx="3352800" cy="3352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25864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27318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7972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The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2000" b="1" dirty="0"/>
              <a:t>  </a:t>
            </a:r>
            <a:r>
              <a:rPr lang="en-US" sz="3200" b="1" dirty="0"/>
              <a:t>T-SQL Operators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61673</TotalTime>
  <Words>9105</Words>
  <Application>Microsoft Office PowerPoint</Application>
  <PresentationFormat>Widescreen</PresentationFormat>
  <Paragraphs>1491</Paragraphs>
  <Slides>83</Slides>
  <Notes>59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6" baseType="lpstr">
      <vt:lpstr>-apple-system</vt:lpstr>
      <vt:lpstr>Arial</vt:lpstr>
      <vt:lpstr>Berlin Sans FB</vt:lpstr>
      <vt:lpstr>Calibri</vt:lpstr>
      <vt:lpstr>Calibri Light</vt:lpstr>
      <vt:lpstr>Cascadia Code</vt:lpstr>
      <vt:lpstr>Cascadia Mono</vt:lpstr>
      <vt:lpstr>Consolas</vt:lpstr>
      <vt:lpstr>Segoe UI</vt:lpstr>
      <vt:lpstr>SFMono-Regular</vt:lpstr>
      <vt:lpstr>Verdana</vt:lpstr>
      <vt:lpstr>Wingdings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(client tools)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(table architecture)</vt:lpstr>
      <vt:lpstr>PowerPoint Presentation</vt:lpstr>
      <vt:lpstr>The JSON datatype</vt:lpstr>
      <vt:lpstr>SSMS is not JSON-type friendly (yet)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Inspecting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Querying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 we go from here?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142</cp:revision>
  <dcterms:created xsi:type="dcterms:W3CDTF">2024-01-27T23:55:18Z</dcterms:created>
  <dcterms:modified xsi:type="dcterms:W3CDTF">2024-10-05T14:00:42Z</dcterms:modified>
</cp:coreProperties>
</file>